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</p:sldMasterIdLst>
  <p:notesMasterIdLst>
    <p:notesMasterId r:id="rId26"/>
  </p:notesMasterIdLst>
  <p:sldIdLst>
    <p:sldId id="359" r:id="rId3"/>
    <p:sldId id="391" r:id="rId4"/>
    <p:sldId id="383" r:id="rId5"/>
    <p:sldId id="394" r:id="rId6"/>
    <p:sldId id="379" r:id="rId7"/>
    <p:sldId id="407" r:id="rId8"/>
    <p:sldId id="408" r:id="rId9"/>
    <p:sldId id="418" r:id="rId10"/>
    <p:sldId id="410" r:id="rId11"/>
    <p:sldId id="417" r:id="rId12"/>
    <p:sldId id="411" r:id="rId13"/>
    <p:sldId id="401" r:id="rId14"/>
    <p:sldId id="419" r:id="rId15"/>
    <p:sldId id="420" r:id="rId16"/>
    <p:sldId id="421" r:id="rId17"/>
    <p:sldId id="422" r:id="rId18"/>
    <p:sldId id="423" r:id="rId19"/>
    <p:sldId id="424" r:id="rId20"/>
    <p:sldId id="425" r:id="rId21"/>
    <p:sldId id="426" r:id="rId22"/>
    <p:sldId id="412" r:id="rId23"/>
    <p:sldId id="413" r:id="rId24"/>
    <p:sldId id="335" r:id="rId25"/>
  </p:sldIdLst>
  <p:sldSz cx="9144000" cy="5143500" type="screen16x9"/>
  <p:notesSz cx="6858000" cy="9144000"/>
  <p:embeddedFontLst>
    <p:embeddedFont>
      <p:font typeface="Assistant Light" pitchFamily="2" charset="-79"/>
      <p:regular r:id="rId27"/>
      <p:bold r:id="rId28"/>
    </p:embeddedFont>
    <p:embeddedFont>
      <p:font typeface="Nunito Sans" pitchFamily="2" charset="-94"/>
      <p:regular r:id="rId29"/>
      <p:bold r:id="rId30"/>
      <p:italic r:id="rId31"/>
      <p:boldItalic r:id="rId32"/>
    </p:embeddedFont>
    <p:embeddedFont>
      <p:font typeface="Nunito Sans ExtraBold" pitchFamily="2" charset="-94"/>
      <p:bold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760">
          <p15:clr>
            <a:srgbClr val="9AA0A6"/>
          </p15:clr>
        </p15:guide>
        <p15:guide id="2" pos="4215">
          <p15:clr>
            <a:srgbClr val="9AA0A6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hesabı" initials="Mh" lastIdx="1" clrIdx="0">
    <p:extLst>
      <p:ext uri="{19B8F6BF-5375-455C-9EA6-DF929625EA0E}">
        <p15:presenceInfo xmlns:p15="http://schemas.microsoft.com/office/powerpoint/2012/main" userId="618e9d96ebaae2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A78"/>
    <a:srgbClr val="FFFFFF"/>
    <a:srgbClr val="E20000"/>
    <a:srgbClr val="14CA18"/>
    <a:srgbClr val="0D7F10"/>
    <a:srgbClr val="C4E59F"/>
    <a:srgbClr val="FF9933"/>
    <a:srgbClr val="14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03" autoAdjust="0"/>
    <p:restoredTop sz="94095" autoAdjust="0"/>
  </p:normalViewPr>
  <p:slideViewPr>
    <p:cSldViewPr snapToGrid="0">
      <p:cViewPr varScale="1">
        <p:scale>
          <a:sx n="110" d="100"/>
          <a:sy n="110" d="100"/>
        </p:scale>
        <p:origin x="514" y="77"/>
      </p:cViewPr>
      <p:guideLst>
        <p:guide pos="5760"/>
        <p:guide pos="4215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39632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tr-TR" sz="1100" b="1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2. Birimiz Hepimiz, Şimdi Okullar Tertemiz!</a:t>
            </a:r>
            <a:br>
              <a:rPr lang="tr-TR" sz="1100" b="1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1100" b="1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3. Okul Aile Birlikte, Tertemiz Bugünlere!</a:t>
            </a:r>
          </a:p>
          <a:p>
            <a:pPr marL="158750" indent="0">
              <a:buNone/>
            </a:pPr>
            <a:r>
              <a:rPr lang="tr-TR" sz="1100" b="1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4. Temizse Çocuklar,</a:t>
            </a:r>
            <a:r>
              <a:rPr lang="tr-TR" sz="1100" b="1" baseline="0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 Yarınlar Parlar!</a:t>
            </a:r>
          </a:p>
          <a:p>
            <a:pPr marL="158750" indent="0">
              <a:buNone/>
            </a:pPr>
            <a:r>
              <a:rPr lang="tr-TR" sz="1100" b="1" baseline="0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5. Temiz Okullar, Parlak Yarınlar!</a:t>
            </a:r>
          </a:p>
          <a:p>
            <a:pPr marL="158750" indent="0">
              <a:buNone/>
            </a:pPr>
            <a:r>
              <a:rPr lang="tr-TR" sz="1100" b="1" baseline="0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6. Tertemiz Yarınlar, Çocuklardan Başlar!</a:t>
            </a:r>
          </a:p>
          <a:p>
            <a:pPr marL="158750" indent="0">
              <a:buNone/>
            </a:pPr>
            <a:r>
              <a:rPr lang="tr-TR" sz="1100" b="1" baseline="0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7. Birimiz Hepimiz, Şimdi Okullar Temiz!</a:t>
            </a:r>
          </a:p>
          <a:p>
            <a:pPr marL="158750" indent="0">
              <a:buNone/>
            </a:pPr>
            <a:r>
              <a:rPr lang="tr-TR" sz="1100" b="1" baseline="0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8. Okul Aile Birlikte,  Tertemiz Bugünlere!</a:t>
            </a:r>
          </a:p>
          <a:p>
            <a:pPr marL="158750" indent="0">
              <a:buNone/>
            </a:pPr>
            <a:endParaRPr lang="tr-TR" sz="1100" b="1" baseline="0" dirty="0">
              <a:solidFill>
                <a:srgbClr val="143A78"/>
              </a:solidFill>
              <a:latin typeface="Calibri" pitchFamily="34" charset="0"/>
              <a:cs typeface="Calibri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0787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5949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8779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13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477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3" userDrawn="1">
  <p:cSld name="CUSTOM_15_1_1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ctrTitle"/>
          </p:nvPr>
        </p:nvSpPr>
        <p:spPr>
          <a:xfrm flipH="1">
            <a:off x="4837390" y="903514"/>
            <a:ext cx="3479295" cy="3320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 dirty="0"/>
          </a:p>
        </p:txBody>
      </p:sp>
      <p:sp>
        <p:nvSpPr>
          <p:cNvPr id="70" name="Google Shape;70;p9"/>
          <p:cNvSpPr txBox="1">
            <a:spLocks noGrp="1"/>
          </p:cNvSpPr>
          <p:nvPr>
            <p:ph type="ctrTitle" idx="2"/>
          </p:nvPr>
        </p:nvSpPr>
        <p:spPr>
          <a:xfrm flipH="1">
            <a:off x="729341" y="903514"/>
            <a:ext cx="3208673" cy="33201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74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DE9333-9BE5-86C5-CB56-9D5A8E36D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374BF80-1A5B-D163-85DD-F7D6F0D328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D7D9352-96BF-F958-A4D8-472DD9B1E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5FBEE0D-786B-86CA-62E1-B6286642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28.04.2025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10D15FC-83D2-30B5-C47F-15DCE339B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AA6B907-BAF5-4736-402D-EB9732DD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998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B3686F-933C-1967-8EAC-8B89BAF26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3F95185-0621-B4A5-023C-B9B10214D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2A043FB-3076-47B5-E348-6458CB4C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28.04.2025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B7B3861-0009-80E0-F5A8-1AD7E738E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F9A67EE-6D38-010B-2080-F313F5949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3999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0E255C9-5A2E-3E89-7037-86B87CCF0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66F41E9-94E6-6DE3-C8FC-3744BD73F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A859E7D-352B-EF9C-04C9-C3FB7664E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28.04.2025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7D724DD-0D08-32A3-6CB9-48D1775A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418FFA-0B49-668D-142D-F08718395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530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7BA152-4042-5669-74F6-BCA9D010D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6188FCE-274B-1115-2068-55B9D4667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AE387A2-643A-D595-E464-65F3DBBFF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28.04.2025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EDC53F9-C626-137D-895A-77EB6A63A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D7E579E-E30A-367D-543A-660176F0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773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B8C17C-435F-0F34-4A1F-151A1CD3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743A68-F6B0-EEEB-7EF7-C04619BC9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E0F64C7-B84B-6804-2FE8-09AFF71F4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28.04.2025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39194CE-2B5F-3662-E03B-834055725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A896C6D-DD5B-67C5-76DC-85777F3E4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681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3DC21C-A180-32E9-7D25-D5A116D64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19C4EA7-DC73-FF41-5C60-C8939D236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75291BC-89B6-4EBC-695E-F8E2770A8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28.04.2025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4464212-2DC8-C1B3-2D76-EB3E40CC4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EEADC73-197F-DE8C-88AB-9B8E0FAE6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312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6215DA-B8D8-AC1F-3EEC-E67045CD4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A8EDAB-F6D7-2F6F-A70B-DA93138D0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4B7D1C3-D64B-A337-57BD-19ABCAC10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5AEE702-9D94-1C9D-642D-F0581CE94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28.04.2025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ACF5D90-D8EE-6EA3-8F8A-C8B308998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5FE6E0F-574C-D280-D7ED-144DB550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364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A9F1D4-A108-FA1C-8FE4-F039E1123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B68CCFE-F24A-FD7D-B2F8-2CB366E48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66FA303-D33B-487C-1264-6FF165175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16120DF-0EB2-4CF0-0953-D5529833C7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23FDAA5-B1A4-6A4E-9007-5758D9E5A0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FFEAE25-8B55-32AD-2F31-B4ED85CD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28.04.2025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74B2BB5-725C-97E9-808B-6D677CF6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DD3A998-09EE-C563-23C4-539433B96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  <p:grpSp>
        <p:nvGrpSpPr>
          <p:cNvPr id="10" name="Grup 9">
            <a:extLst>
              <a:ext uri="{FF2B5EF4-FFF2-40B4-BE49-F238E27FC236}">
                <a16:creationId xmlns:a16="http://schemas.microsoft.com/office/drawing/2014/main" id="{F6B60DF6-674C-90B6-1E2B-E4D3506424F3}"/>
              </a:ext>
            </a:extLst>
          </p:cNvPr>
          <p:cNvGrpSpPr/>
          <p:nvPr userDrawn="1"/>
        </p:nvGrpSpPr>
        <p:grpSpPr>
          <a:xfrm>
            <a:off x="0" y="4529798"/>
            <a:ext cx="9144000" cy="612741"/>
            <a:chOff x="0" y="4529798"/>
            <a:chExt cx="9144000" cy="612741"/>
          </a:xfrm>
        </p:grpSpPr>
        <p:sp>
          <p:nvSpPr>
            <p:cNvPr id="11" name="Dikdörtgen 10">
              <a:extLst>
                <a:ext uri="{FF2B5EF4-FFF2-40B4-BE49-F238E27FC236}">
                  <a16:creationId xmlns:a16="http://schemas.microsoft.com/office/drawing/2014/main" id="{E0080D15-9775-10D9-04E9-72A894C64F8F}"/>
                </a:ext>
              </a:extLst>
            </p:cNvPr>
            <p:cNvSpPr/>
            <p:nvPr/>
          </p:nvSpPr>
          <p:spPr>
            <a:xfrm>
              <a:off x="0" y="4529798"/>
              <a:ext cx="9144000" cy="6127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2" name="Grup 11">
              <a:extLst>
                <a:ext uri="{FF2B5EF4-FFF2-40B4-BE49-F238E27FC236}">
                  <a16:creationId xmlns:a16="http://schemas.microsoft.com/office/drawing/2014/main" id="{CEE4C455-4C54-B735-029B-4060067E1284}"/>
                </a:ext>
              </a:extLst>
            </p:cNvPr>
            <p:cNvGrpSpPr/>
            <p:nvPr/>
          </p:nvGrpSpPr>
          <p:grpSpPr>
            <a:xfrm>
              <a:off x="3530986" y="4529798"/>
              <a:ext cx="2214452" cy="612741"/>
              <a:chOff x="3377187" y="4293742"/>
              <a:chExt cx="2753207" cy="778458"/>
            </a:xfrm>
          </p:grpSpPr>
          <p:grpSp>
            <p:nvGrpSpPr>
              <p:cNvPr id="13" name="Grup 5">
                <a:extLst>
                  <a:ext uri="{FF2B5EF4-FFF2-40B4-BE49-F238E27FC236}">
                    <a16:creationId xmlns:a16="http://schemas.microsoft.com/office/drawing/2014/main" id="{C7DC2661-2921-3261-9EC1-E7823CF07A08}"/>
                  </a:ext>
                </a:extLst>
              </p:cNvPr>
              <p:cNvGrpSpPr/>
              <p:nvPr/>
            </p:nvGrpSpPr>
            <p:grpSpPr>
              <a:xfrm>
                <a:off x="3377187" y="4508692"/>
                <a:ext cx="2753207" cy="492190"/>
                <a:chOff x="-2891336" y="5896326"/>
                <a:chExt cx="3570366" cy="656254"/>
              </a:xfrm>
            </p:grpSpPr>
            <p:pic>
              <p:nvPicPr>
                <p:cNvPr id="15" name="Resim 3">
                  <a:extLst>
                    <a:ext uri="{FF2B5EF4-FFF2-40B4-BE49-F238E27FC236}">
                      <a16:creationId xmlns:a16="http://schemas.microsoft.com/office/drawing/2014/main" id="{00D21162-5CA8-7D7F-E6ED-6CE2CA7489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65897" y="6103961"/>
                  <a:ext cx="1044927" cy="332255"/>
                </a:xfrm>
                <a:prstGeom prst="rect">
                  <a:avLst/>
                </a:prstGeom>
              </p:spPr>
            </p:pic>
            <p:pic>
              <p:nvPicPr>
                <p:cNvPr id="16" name="Picture 6" descr="Image result for meb vektörel logo">
                  <a:extLst>
                    <a:ext uri="{FF2B5EF4-FFF2-40B4-BE49-F238E27FC236}">
                      <a16:creationId xmlns:a16="http://schemas.microsoft.com/office/drawing/2014/main" id="{3018D942-9EA7-ACBA-9A8D-F3DE003E38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91336" y="5896326"/>
                  <a:ext cx="656253" cy="6562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DD14E819-038F-23D0-D74A-DE8523E809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3" t="19167" r="37576" b="31000"/>
              <a:stretch/>
            </p:blipFill>
            <p:spPr bwMode="auto">
              <a:xfrm>
                <a:off x="4318781" y="4293742"/>
                <a:ext cx="682648" cy="778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9623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97056B-494F-3C8A-D73A-278667F7F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1035B01-3FC2-BA4A-1C2A-1A959FFB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28.04.2025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4F5CAD8-A65F-2BDB-964B-D85E5CCB1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65DE632-FFDB-5441-8C4E-29B0C6226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623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B800834-1755-1678-A131-7A9201E3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28.04.2025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E200388-E50B-ED8A-EEBE-768271D9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DC6CA80-C373-16AD-7F3C-AEBCE100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283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F67A76-5C6F-4BD7-66DF-197755B4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87A909-DC02-8282-A8C3-D4619F612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FCC25A4-1575-6EC9-75E6-050629A7A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CD2CEF3-C307-80B9-7AE1-D9E3A3893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28.04.2025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DA38B8D-683F-2FAD-E3F8-C5CE16FE9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63CFC72-B3CC-9DF9-4C42-6F10DF17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754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278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endParaRPr dirty="0"/>
          </a:p>
        </p:txBody>
      </p:sp>
      <p:grpSp>
        <p:nvGrpSpPr>
          <p:cNvPr id="11" name="Grup 10">
            <a:extLst>
              <a:ext uri="{FF2B5EF4-FFF2-40B4-BE49-F238E27FC236}">
                <a16:creationId xmlns:a16="http://schemas.microsoft.com/office/drawing/2014/main" id="{27FA60F0-F3C2-FACA-AD38-39522B47CC2A}"/>
              </a:ext>
            </a:extLst>
          </p:cNvPr>
          <p:cNvGrpSpPr/>
          <p:nvPr userDrawn="1"/>
        </p:nvGrpSpPr>
        <p:grpSpPr>
          <a:xfrm>
            <a:off x="0" y="4529798"/>
            <a:ext cx="9144000" cy="612741"/>
            <a:chOff x="0" y="4529798"/>
            <a:chExt cx="9144000" cy="612741"/>
          </a:xfrm>
        </p:grpSpPr>
        <p:sp>
          <p:nvSpPr>
            <p:cNvPr id="12" name="Dikdörtgen 11">
              <a:extLst>
                <a:ext uri="{FF2B5EF4-FFF2-40B4-BE49-F238E27FC236}">
                  <a16:creationId xmlns:a16="http://schemas.microsoft.com/office/drawing/2014/main" id="{8917CE56-B432-5D14-7FA5-54171C94689E}"/>
                </a:ext>
              </a:extLst>
            </p:cNvPr>
            <p:cNvSpPr/>
            <p:nvPr/>
          </p:nvSpPr>
          <p:spPr>
            <a:xfrm>
              <a:off x="0" y="4529798"/>
              <a:ext cx="9144000" cy="6127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3" name="Grup 12">
              <a:extLst>
                <a:ext uri="{FF2B5EF4-FFF2-40B4-BE49-F238E27FC236}">
                  <a16:creationId xmlns:a16="http://schemas.microsoft.com/office/drawing/2014/main" id="{6D06BA55-A005-E668-7338-4F3E9203FD49}"/>
                </a:ext>
              </a:extLst>
            </p:cNvPr>
            <p:cNvGrpSpPr/>
            <p:nvPr/>
          </p:nvGrpSpPr>
          <p:grpSpPr>
            <a:xfrm>
              <a:off x="3530986" y="4529798"/>
              <a:ext cx="2214452" cy="612741"/>
              <a:chOff x="3377187" y="4293742"/>
              <a:chExt cx="2753207" cy="778458"/>
            </a:xfrm>
          </p:grpSpPr>
          <p:grpSp>
            <p:nvGrpSpPr>
              <p:cNvPr id="14" name="Grup 5">
                <a:extLst>
                  <a:ext uri="{FF2B5EF4-FFF2-40B4-BE49-F238E27FC236}">
                    <a16:creationId xmlns:a16="http://schemas.microsoft.com/office/drawing/2014/main" id="{1C5BF4CF-152D-5DAA-F00A-1CCE193F7371}"/>
                  </a:ext>
                </a:extLst>
              </p:cNvPr>
              <p:cNvGrpSpPr/>
              <p:nvPr/>
            </p:nvGrpSpPr>
            <p:grpSpPr>
              <a:xfrm>
                <a:off x="3377187" y="4508692"/>
                <a:ext cx="2753207" cy="492190"/>
                <a:chOff x="-2891336" y="5896326"/>
                <a:chExt cx="3570366" cy="656254"/>
              </a:xfrm>
            </p:grpSpPr>
            <p:pic>
              <p:nvPicPr>
                <p:cNvPr id="16" name="Resim 3">
                  <a:extLst>
                    <a:ext uri="{FF2B5EF4-FFF2-40B4-BE49-F238E27FC236}">
                      <a16:creationId xmlns:a16="http://schemas.microsoft.com/office/drawing/2014/main" id="{98348772-3678-6347-735D-6424137F3B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65897" y="6103961"/>
                  <a:ext cx="1044927" cy="332255"/>
                </a:xfrm>
                <a:prstGeom prst="rect">
                  <a:avLst/>
                </a:prstGeom>
              </p:spPr>
            </p:pic>
            <p:pic>
              <p:nvPicPr>
                <p:cNvPr id="17" name="Picture 6" descr="Image result for meb vektörel logo">
                  <a:extLst>
                    <a:ext uri="{FF2B5EF4-FFF2-40B4-BE49-F238E27FC236}">
                      <a16:creationId xmlns:a16="http://schemas.microsoft.com/office/drawing/2014/main" id="{7A21B96F-02C8-2571-394A-F1E706CD2B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91336" y="5896326"/>
                  <a:ext cx="656253" cy="6562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5" name="Picture 3">
                <a:extLst>
                  <a:ext uri="{FF2B5EF4-FFF2-40B4-BE49-F238E27FC236}">
                    <a16:creationId xmlns:a16="http://schemas.microsoft.com/office/drawing/2014/main" id="{F59B240E-207D-282A-F038-8C1020AFEE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3" t="19167" r="37576" b="31000"/>
              <a:stretch/>
            </p:blipFill>
            <p:spPr bwMode="auto">
              <a:xfrm>
                <a:off x="4318781" y="4293742"/>
                <a:ext cx="682648" cy="778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11112E3-B1D7-452B-21D6-FCA6F0B92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CCF311C-21C9-FD70-717C-82D6566B0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F47863-4F3D-50DB-5B11-2EFDDD61F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D05A4-8A14-4E63-86D0-CCFEC5C07518}" type="datetimeFigureOut">
              <a:rPr lang="tr-TR" smtClean="0"/>
              <a:t>28.04.2025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1ADCF34-7553-C622-CF12-43CBE170F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725BAD8-345F-C589-DEDF-9D0D125D6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92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49578" y="1331845"/>
            <a:ext cx="81676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Nunito Sans ExtraBold"/>
                <a:cs typeface="Calibri" panose="020F0502020204030204" pitchFamily="34" charset="0"/>
              </a:rPr>
              <a:t>Proje</a:t>
            </a:r>
            <a:r>
              <a:rPr lang="tr-TR" sz="2400" dirty="0">
                <a:solidFill>
                  <a:srgbClr val="143A78"/>
                </a:solidFill>
              </a:rPr>
              <a:t> </a:t>
            </a:r>
            <a:r>
              <a:rPr lang="tr-TR" sz="2400" b="1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Nunito Sans ExtraBold"/>
                <a:cs typeface="Calibri" panose="020F0502020204030204" pitchFamily="34" charset="0"/>
                <a:sym typeface="Nunito Sans ExtraBold"/>
              </a:rPr>
              <a:t>Adı</a:t>
            </a:r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r>
              <a:rPr lang="tr-TR" sz="2800" b="1" dirty="0">
                <a:solidFill>
                  <a:srgbClr val="143A78"/>
                </a:solidFill>
              </a:rPr>
              <a:t>TERTEMİZ YARINLAR OKULLARDAN BAŞLAR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9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36857-01D0-A704-A752-261825A6F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1D4D2A-C5F8-6DFD-C28A-8D1F995C2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501650"/>
            <a:ext cx="3868737" cy="3385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tr-TR" sz="1600" b="1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KAMPANYA STRATEJİSİ</a:t>
            </a:r>
            <a:endParaRPr lang="tr-TR" sz="1600" b="1" dirty="0">
              <a:ln w="1905"/>
              <a:solidFill>
                <a:srgbClr val="143A7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129814D-A002-74DF-41F7-47B630F53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0148" y="1268413"/>
            <a:ext cx="6423705" cy="32019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tr-TR" sz="1400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Kampanyanızın sürdürülebilirlik prensiplerine uygunluğunu,</a:t>
            </a:r>
          </a:p>
          <a:p>
            <a:r>
              <a:rPr lang="tr-TR" sz="1400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Kampanya uygulamalarının tüketim yerine, israfı önlemeye ve yeniden üretmeye nasıl teşvik ettiğini,</a:t>
            </a:r>
          </a:p>
          <a:p>
            <a:r>
              <a:rPr lang="tr-TR" sz="1400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Kampanya uygulama sürecinizde enerji ve diğer doğal kaynakların en az şekilde tüketiminin nasıl sağlandığını,</a:t>
            </a:r>
          </a:p>
          <a:p>
            <a:r>
              <a:rPr lang="tr-TR" sz="1400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Kampanyanızda çevre koruma odaklı, geri dönüşüm ve ileri dönüşüm temalarına nasıl yer verildiğini, </a:t>
            </a:r>
          </a:p>
          <a:p>
            <a:r>
              <a:rPr lang="tr-TR" sz="1400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Kampanyanızda sıfır atık prensiplerine uygun olarak yapılan uygulamaları bu slaytta anlatınız.</a:t>
            </a:r>
          </a:p>
        </p:txBody>
      </p:sp>
    </p:spTree>
    <p:extLst>
      <p:ext uri="{BB962C8B-B14F-4D97-AF65-F5344CB8AC3E}">
        <p14:creationId xmlns:p14="http://schemas.microsoft.com/office/powerpoint/2010/main" val="1836213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A62627-95C3-BDF0-067D-9079B858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501650"/>
            <a:ext cx="3868737" cy="3385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tr-TR" sz="1600" b="1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ZAMANLAMA / KAMPANYA TAKVİMİ</a:t>
            </a:r>
          </a:p>
        </p:txBody>
      </p:sp>
      <p:sp>
        <p:nvSpPr>
          <p:cNvPr id="3" name="İçerik Yer Tutucusu 3">
            <a:extLst>
              <a:ext uri="{FF2B5EF4-FFF2-40B4-BE49-F238E27FC236}">
                <a16:creationId xmlns:a16="http://schemas.microsoft.com/office/drawing/2014/main" id="{DBCB4C8A-53FF-0E0C-699C-4738CED9C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0148" y="1268413"/>
            <a:ext cx="6423705" cy="32019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tr-TR" sz="1400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 slaytta kampanyanızın zamanlamasını ve uygulama takvimini paylaşınız.</a:t>
            </a:r>
          </a:p>
        </p:txBody>
      </p:sp>
    </p:spTree>
    <p:extLst>
      <p:ext uri="{BB962C8B-B14F-4D97-AF65-F5344CB8AC3E}">
        <p14:creationId xmlns:p14="http://schemas.microsoft.com/office/powerpoint/2010/main" val="2732923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>
            <a:extLst>
              <a:ext uri="{FF2B5EF4-FFF2-40B4-BE49-F238E27FC236}">
                <a16:creationId xmlns:a16="http://schemas.microsoft.com/office/drawing/2014/main" id="{4961A8D3-39C3-26B0-C919-8FD72940A128}"/>
              </a:ext>
            </a:extLst>
          </p:cNvPr>
          <p:cNvGrpSpPr/>
          <p:nvPr/>
        </p:nvGrpSpPr>
        <p:grpSpPr>
          <a:xfrm>
            <a:off x="3364702" y="806073"/>
            <a:ext cx="2127688" cy="3653526"/>
            <a:chOff x="3364702" y="806073"/>
            <a:chExt cx="2127688" cy="3653526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BF4EE93E-AFA2-1092-36E7-87BED68862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43" t="19167" r="37576" b="31000"/>
            <a:stretch/>
          </p:blipFill>
          <p:spPr bwMode="auto">
            <a:xfrm>
              <a:off x="3425516" y="2220899"/>
              <a:ext cx="2006060" cy="223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Resim 2">
              <a:extLst>
                <a:ext uri="{FF2B5EF4-FFF2-40B4-BE49-F238E27FC236}">
                  <a16:creationId xmlns:a16="http://schemas.microsoft.com/office/drawing/2014/main" id="{D10F96C8-E078-EE72-2ACA-F6FEC0AC7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4702" y="806073"/>
              <a:ext cx="2127688" cy="1231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5991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847A6-F220-9912-2B45-1F352400E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5027F8-6E64-EBFD-FABA-A6D710DCA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501650"/>
            <a:ext cx="3868737" cy="3385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tr-TR" sz="1600" b="1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KAMPANYA UYGULAMA SÜRECİ</a:t>
            </a:r>
          </a:p>
        </p:txBody>
      </p:sp>
      <p:sp>
        <p:nvSpPr>
          <p:cNvPr id="3" name="İçerik Yer Tutucusu 3">
            <a:extLst>
              <a:ext uri="{FF2B5EF4-FFF2-40B4-BE49-F238E27FC236}">
                <a16:creationId xmlns:a16="http://schemas.microsoft.com/office/drawing/2014/main" id="{25278AA6-732C-A3CB-9776-A1689887C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0148" y="1268413"/>
            <a:ext cx="6423705" cy="32019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tr-TR" sz="1400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Öğrencilerin kampanyanın her aşamasına katılımlarının nasıl sağlandığını,</a:t>
            </a:r>
          </a:p>
          <a:p>
            <a:r>
              <a:rPr lang="tr-TR" sz="1400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Öğrencilerin kampanya uygulamalarında aldıkları görev ve sorumlulukları,</a:t>
            </a:r>
          </a:p>
          <a:p>
            <a:r>
              <a:rPr lang="tr-TR" sz="1400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Öğrencilerin temizlik ve hijyen konusunda nasıl rol modeli olduklarını ve diğer öğrencileri bu konularda nasıl teşvik ettiklerini bu slaytta anlatınız.</a:t>
            </a:r>
          </a:p>
        </p:txBody>
      </p:sp>
    </p:spTree>
    <p:extLst>
      <p:ext uri="{BB962C8B-B14F-4D97-AF65-F5344CB8AC3E}">
        <p14:creationId xmlns:p14="http://schemas.microsoft.com/office/powerpoint/2010/main" val="436895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610A5-C8BB-3680-F6FB-EB2CEA93F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C691CB-F8FD-68AA-1F4A-252B4D68D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501650"/>
            <a:ext cx="3868737" cy="3385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tr-TR" sz="1600" b="1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KAMPANYA UYGULAMA SÜRECİ</a:t>
            </a:r>
          </a:p>
        </p:txBody>
      </p:sp>
      <p:sp>
        <p:nvSpPr>
          <p:cNvPr id="3" name="İçerik Yer Tutucusu 3">
            <a:extLst>
              <a:ext uri="{FF2B5EF4-FFF2-40B4-BE49-F238E27FC236}">
                <a16:creationId xmlns:a16="http://schemas.microsoft.com/office/drawing/2014/main" id="{C2A37769-CD09-8E85-E1EA-D5DB25C2A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0148" y="1268413"/>
            <a:ext cx="6904088" cy="32019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tr-TR" sz="1400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Kampanyanız kapsamında düzenlediğiniz etkinliklerin (eğitimler, seminerler, sergiler, ziyaretler, atölye çalışmaları vb.) çeşitliliğini ve etkililiğini,</a:t>
            </a:r>
          </a:p>
          <a:p>
            <a:r>
              <a:rPr lang="tr-TR" sz="1400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Öğrencilerin etkinliklere katılımının nasıl teşvik edildiğini,</a:t>
            </a:r>
          </a:p>
          <a:p>
            <a:r>
              <a:rPr lang="tr-TR" sz="1400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Etkinliklerin, öğrencilere temizlik ve hijyen konusunda nasıl bilgi ve beceri kazandırdığını,</a:t>
            </a:r>
          </a:p>
          <a:p>
            <a:r>
              <a:rPr lang="tr-TR" sz="1400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Kampanya sırasında kaynakların (malzeme, insan kaynağı, maddî kaynak) nasıl verimli şekilde kullanıldığını bu slaytta anlatınız.</a:t>
            </a:r>
          </a:p>
        </p:txBody>
      </p:sp>
    </p:spTree>
    <p:extLst>
      <p:ext uri="{BB962C8B-B14F-4D97-AF65-F5344CB8AC3E}">
        <p14:creationId xmlns:p14="http://schemas.microsoft.com/office/powerpoint/2010/main" val="1738972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204D3-3EAD-EF99-8552-B006F508C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B1483E-AB37-F45F-0DBC-AF9F4AAB0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7" y="501650"/>
            <a:ext cx="4918507" cy="4473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tr-TR" sz="1600" b="1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KAMPANYA İLETİŞİM ve GÖRÜNÜRLÜK MATERYALLERİ</a:t>
            </a:r>
          </a:p>
        </p:txBody>
      </p:sp>
      <p:sp>
        <p:nvSpPr>
          <p:cNvPr id="3" name="İçerik Yer Tutucusu 3">
            <a:extLst>
              <a:ext uri="{FF2B5EF4-FFF2-40B4-BE49-F238E27FC236}">
                <a16:creationId xmlns:a16="http://schemas.microsoft.com/office/drawing/2014/main" id="{214B04BC-EF93-BF97-BD99-FF55FFBC7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0148" y="1268413"/>
            <a:ext cx="6795311" cy="32019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tr-TR" sz="1400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 slaytta kampanyanız için hazırladığınız iletişim ve görünürlük materyallerine (afişler, broşürler, videolar vb.) yer veriniz.</a:t>
            </a:r>
          </a:p>
        </p:txBody>
      </p:sp>
    </p:spTree>
    <p:extLst>
      <p:ext uri="{BB962C8B-B14F-4D97-AF65-F5344CB8AC3E}">
        <p14:creationId xmlns:p14="http://schemas.microsoft.com/office/powerpoint/2010/main" val="214416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8F1B4-B604-4993-7391-AE1C6D84E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3">
            <a:extLst>
              <a:ext uri="{FF2B5EF4-FFF2-40B4-BE49-F238E27FC236}">
                <a16:creationId xmlns:a16="http://schemas.microsoft.com/office/drawing/2014/main" id="{A9F7D3E7-98BC-7231-B553-E8B5A4791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0148" y="1268413"/>
            <a:ext cx="6795311" cy="32019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tr-TR" sz="1400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 slaytta kampanyanız kapsamında gerçekleştirdiğiniz faaliyetleri ve etkinlikleri anlatınız. </a:t>
            </a:r>
          </a:p>
        </p:txBody>
      </p:sp>
      <p:sp>
        <p:nvSpPr>
          <p:cNvPr id="6" name="Google Shape;209;p29">
            <a:extLst>
              <a:ext uri="{FF2B5EF4-FFF2-40B4-BE49-F238E27FC236}">
                <a16:creationId xmlns:a16="http://schemas.microsoft.com/office/drawing/2014/main" id="{E86DD849-F507-B4F8-DC81-9953C103D42A}"/>
              </a:ext>
            </a:extLst>
          </p:cNvPr>
          <p:cNvSpPr txBox="1">
            <a:spLocks/>
          </p:cNvSpPr>
          <p:nvPr/>
        </p:nvSpPr>
        <p:spPr>
          <a:xfrm flipH="1">
            <a:off x="706452" y="386293"/>
            <a:ext cx="6513054" cy="48345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tr-TR" sz="1600" b="1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FAALİYETLER / ETKİNLİKLER</a:t>
            </a:r>
            <a:endParaRPr lang="en-GB" sz="1600" b="1" dirty="0">
              <a:solidFill>
                <a:srgbClr val="143A7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095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5AE01-A87A-A51D-FA2D-17E1E0CBF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3">
            <a:extLst>
              <a:ext uri="{FF2B5EF4-FFF2-40B4-BE49-F238E27FC236}">
                <a16:creationId xmlns:a16="http://schemas.microsoft.com/office/drawing/2014/main" id="{D34450F6-89D8-B2BA-3705-677E0E0FD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0148" y="1268413"/>
            <a:ext cx="6795311" cy="32019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tr-TR" sz="1400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 slaytta kampanyanız kapsamında gerçekleştirdiğiniz faaliyetleri ve etkinlikleri anlatınız. </a:t>
            </a:r>
          </a:p>
        </p:txBody>
      </p:sp>
      <p:sp>
        <p:nvSpPr>
          <p:cNvPr id="6" name="Google Shape;209;p29">
            <a:extLst>
              <a:ext uri="{FF2B5EF4-FFF2-40B4-BE49-F238E27FC236}">
                <a16:creationId xmlns:a16="http://schemas.microsoft.com/office/drawing/2014/main" id="{00CAE9F7-741C-8BC5-2B38-2F10B8B36F89}"/>
              </a:ext>
            </a:extLst>
          </p:cNvPr>
          <p:cNvSpPr txBox="1">
            <a:spLocks/>
          </p:cNvSpPr>
          <p:nvPr/>
        </p:nvSpPr>
        <p:spPr>
          <a:xfrm flipH="1">
            <a:off x="706452" y="386293"/>
            <a:ext cx="6513054" cy="48345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tr-TR" sz="1600" b="1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FAALİYETLER / ETKİNLİKLER</a:t>
            </a:r>
            <a:endParaRPr lang="en-GB" sz="1600" b="1" dirty="0">
              <a:solidFill>
                <a:srgbClr val="143A7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71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283ED-97D3-4EE7-97B4-D600A0C6D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3">
            <a:extLst>
              <a:ext uri="{FF2B5EF4-FFF2-40B4-BE49-F238E27FC236}">
                <a16:creationId xmlns:a16="http://schemas.microsoft.com/office/drawing/2014/main" id="{54B5B135-34CB-1E52-5FB2-E67AC94B3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0148" y="1268413"/>
            <a:ext cx="6795311" cy="32019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tr-TR" sz="1400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 slaytta kampanyanız kapsamında gerçekleştirdiğiniz faaliyetleri ve etkinlikleri anlatınız. </a:t>
            </a:r>
          </a:p>
        </p:txBody>
      </p:sp>
      <p:sp>
        <p:nvSpPr>
          <p:cNvPr id="6" name="Google Shape;209;p29">
            <a:extLst>
              <a:ext uri="{FF2B5EF4-FFF2-40B4-BE49-F238E27FC236}">
                <a16:creationId xmlns:a16="http://schemas.microsoft.com/office/drawing/2014/main" id="{918FE71E-4415-217B-45B2-789E4960EA3A}"/>
              </a:ext>
            </a:extLst>
          </p:cNvPr>
          <p:cNvSpPr txBox="1">
            <a:spLocks/>
          </p:cNvSpPr>
          <p:nvPr/>
        </p:nvSpPr>
        <p:spPr>
          <a:xfrm flipH="1">
            <a:off x="706452" y="386293"/>
            <a:ext cx="6513054" cy="48345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tr-TR" sz="1600" b="1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FAALİYETLER / ETKİNLİKLER</a:t>
            </a:r>
            <a:endParaRPr lang="en-GB" sz="1600" b="1" dirty="0">
              <a:solidFill>
                <a:srgbClr val="143A7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751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6C1D5-8E0B-39A1-4F06-C8AA5781E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3">
            <a:extLst>
              <a:ext uri="{FF2B5EF4-FFF2-40B4-BE49-F238E27FC236}">
                <a16:creationId xmlns:a16="http://schemas.microsoft.com/office/drawing/2014/main" id="{2C9A4AB5-170C-796E-5D1B-901B1B623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0148" y="1268413"/>
            <a:ext cx="6795311" cy="32019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tr-TR" sz="1400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 slaytta kampanyanız kapsamında gerçekleştirdiğiniz faaliyetleri ve etkinlikleri anlatınız. </a:t>
            </a:r>
          </a:p>
        </p:txBody>
      </p:sp>
      <p:sp>
        <p:nvSpPr>
          <p:cNvPr id="6" name="Google Shape;209;p29">
            <a:extLst>
              <a:ext uri="{FF2B5EF4-FFF2-40B4-BE49-F238E27FC236}">
                <a16:creationId xmlns:a16="http://schemas.microsoft.com/office/drawing/2014/main" id="{0412E140-6FB1-D799-B4BE-D88759472E14}"/>
              </a:ext>
            </a:extLst>
          </p:cNvPr>
          <p:cNvSpPr txBox="1">
            <a:spLocks/>
          </p:cNvSpPr>
          <p:nvPr/>
        </p:nvSpPr>
        <p:spPr>
          <a:xfrm flipH="1">
            <a:off x="706452" y="386293"/>
            <a:ext cx="6513054" cy="48345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tr-TR" sz="1600" b="1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FAALİYETLER / ETKİNLİKLER</a:t>
            </a:r>
            <a:endParaRPr lang="en-GB" sz="1600" b="1" dirty="0">
              <a:solidFill>
                <a:srgbClr val="143A7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75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>
            <a:extLst>
              <a:ext uri="{FF2B5EF4-FFF2-40B4-BE49-F238E27FC236}">
                <a16:creationId xmlns:a16="http://schemas.microsoft.com/office/drawing/2014/main" id="{97084692-2979-E7FE-08E3-E38189327F11}"/>
              </a:ext>
            </a:extLst>
          </p:cNvPr>
          <p:cNvGrpSpPr/>
          <p:nvPr/>
        </p:nvGrpSpPr>
        <p:grpSpPr>
          <a:xfrm>
            <a:off x="3233812" y="868418"/>
            <a:ext cx="2676376" cy="3591181"/>
            <a:chOff x="3180901" y="868418"/>
            <a:chExt cx="2676376" cy="3591181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BF4EE93E-AFA2-1092-36E7-87BED68862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43" t="19167" r="37576" b="31000"/>
            <a:stretch/>
          </p:blipFill>
          <p:spPr bwMode="auto">
            <a:xfrm>
              <a:off x="3516059" y="2220899"/>
              <a:ext cx="2006060" cy="223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Resim 1">
              <a:extLst>
                <a:ext uri="{FF2B5EF4-FFF2-40B4-BE49-F238E27FC236}">
                  <a16:creationId xmlns:a16="http://schemas.microsoft.com/office/drawing/2014/main" id="{3D03C2B9-9E0F-B493-2799-FA27B3768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0901" y="868418"/>
              <a:ext cx="2676376" cy="1231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4654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BD67C-A050-7134-FDC2-619EEBAD2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3">
            <a:extLst>
              <a:ext uri="{FF2B5EF4-FFF2-40B4-BE49-F238E27FC236}">
                <a16:creationId xmlns:a16="http://schemas.microsoft.com/office/drawing/2014/main" id="{E633F360-C975-013B-5044-264B64C55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0148" y="1268413"/>
            <a:ext cx="6795311" cy="32019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tr-TR" sz="1400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 slaytta kampanyanız kapsamında gerçekleştirdiğiniz faaliyetleri ve etkinlikleri anlatınız. </a:t>
            </a:r>
          </a:p>
        </p:txBody>
      </p:sp>
      <p:sp>
        <p:nvSpPr>
          <p:cNvPr id="6" name="Google Shape;209;p29">
            <a:extLst>
              <a:ext uri="{FF2B5EF4-FFF2-40B4-BE49-F238E27FC236}">
                <a16:creationId xmlns:a16="http://schemas.microsoft.com/office/drawing/2014/main" id="{87B7A5D8-7630-9771-BDF7-88FB6896426A}"/>
              </a:ext>
            </a:extLst>
          </p:cNvPr>
          <p:cNvSpPr txBox="1">
            <a:spLocks/>
          </p:cNvSpPr>
          <p:nvPr/>
        </p:nvSpPr>
        <p:spPr>
          <a:xfrm flipH="1">
            <a:off x="706452" y="386293"/>
            <a:ext cx="6513054" cy="48345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tr-TR" sz="1600" b="1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FAALİYETLER / ETKİNLİKLER</a:t>
            </a:r>
            <a:endParaRPr lang="en-GB" sz="1600" b="1" dirty="0">
              <a:solidFill>
                <a:srgbClr val="143A7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66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>
            <a:extLst>
              <a:ext uri="{FF2B5EF4-FFF2-40B4-BE49-F238E27FC236}">
                <a16:creationId xmlns:a16="http://schemas.microsoft.com/office/drawing/2014/main" id="{76C0E738-AE70-DFED-68C2-7766475AC7A9}"/>
              </a:ext>
            </a:extLst>
          </p:cNvPr>
          <p:cNvGrpSpPr/>
          <p:nvPr/>
        </p:nvGrpSpPr>
        <p:grpSpPr>
          <a:xfrm>
            <a:off x="3028488" y="889200"/>
            <a:ext cx="2981202" cy="3570399"/>
            <a:chOff x="3028488" y="889200"/>
            <a:chExt cx="2981202" cy="3570399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BF4EE93E-AFA2-1092-36E7-87BED68862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43" t="19167" r="37576" b="31000"/>
            <a:stretch/>
          </p:blipFill>
          <p:spPr bwMode="auto">
            <a:xfrm>
              <a:off x="3516059" y="2220899"/>
              <a:ext cx="2006060" cy="223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Resim 2">
              <a:extLst>
                <a:ext uri="{FF2B5EF4-FFF2-40B4-BE49-F238E27FC236}">
                  <a16:creationId xmlns:a16="http://schemas.microsoft.com/office/drawing/2014/main" id="{0A4C6AE2-213E-63B5-5813-0F76EC493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8488" y="889200"/>
              <a:ext cx="2981202" cy="1231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9379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3" y="386293"/>
            <a:ext cx="3544911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SONUÇ VE </a:t>
            </a: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DEĞERLENDİRME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sz="1400" kern="1200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Kampanyanın etkisini izlemeye imkân veren ölçme, değerlendirme, geri bildirim toplama vb. uygulamalarını,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sz="1400" kern="1200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Toplanan verilerin analiz sonuçlarını ve sonuçların kampanyanın hedefleriyle ne kadar örtüştüğünü bu slaytta anlatınız.</a:t>
            </a:r>
          </a:p>
        </p:txBody>
      </p:sp>
    </p:spTree>
    <p:extLst>
      <p:ext uri="{BB962C8B-B14F-4D97-AF65-F5344CB8AC3E}">
        <p14:creationId xmlns:p14="http://schemas.microsoft.com/office/powerpoint/2010/main" val="530355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3186441" y="2049116"/>
            <a:ext cx="2771117" cy="902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Teşekkür ederiz…</a:t>
            </a:r>
            <a:endParaRPr lang="en-GB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0" y="4529798"/>
            <a:ext cx="9144000" cy="612741"/>
            <a:chOff x="0" y="4529798"/>
            <a:chExt cx="9144000" cy="612741"/>
          </a:xfrm>
        </p:grpSpPr>
        <p:sp>
          <p:nvSpPr>
            <p:cNvPr id="12" name="Dikdörtgen 11"/>
            <p:cNvSpPr/>
            <p:nvPr/>
          </p:nvSpPr>
          <p:spPr>
            <a:xfrm>
              <a:off x="0" y="4529798"/>
              <a:ext cx="9144000" cy="6127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3" name="Grup 12"/>
            <p:cNvGrpSpPr/>
            <p:nvPr/>
          </p:nvGrpSpPr>
          <p:grpSpPr>
            <a:xfrm>
              <a:off x="3530986" y="4529798"/>
              <a:ext cx="2214452" cy="612741"/>
              <a:chOff x="3377187" y="4293742"/>
              <a:chExt cx="2753207" cy="778458"/>
            </a:xfrm>
          </p:grpSpPr>
          <p:grpSp>
            <p:nvGrpSpPr>
              <p:cNvPr id="14" name="Grup 5">
                <a:extLst>
                  <a:ext uri="{FF2B5EF4-FFF2-40B4-BE49-F238E27FC236}">
                    <a16:creationId xmlns:a16="http://schemas.microsoft.com/office/drawing/2014/main" id="{F57332BD-BCE7-4A1E-AA59-A99F042DF750}"/>
                  </a:ext>
                </a:extLst>
              </p:cNvPr>
              <p:cNvGrpSpPr/>
              <p:nvPr/>
            </p:nvGrpSpPr>
            <p:grpSpPr>
              <a:xfrm>
                <a:off x="3377187" y="4508692"/>
                <a:ext cx="2753207" cy="492190"/>
                <a:chOff x="-2891336" y="5896326"/>
                <a:chExt cx="3570366" cy="656254"/>
              </a:xfrm>
            </p:grpSpPr>
            <p:pic>
              <p:nvPicPr>
                <p:cNvPr id="19" name="Resim 3">
                  <a:extLst>
                    <a:ext uri="{FF2B5EF4-FFF2-40B4-BE49-F238E27FC236}">
                      <a16:creationId xmlns:a16="http://schemas.microsoft.com/office/drawing/2014/main" id="{FBC40FC8-D67E-430C-B20E-4779F71B12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65897" y="6103961"/>
                  <a:ext cx="1044927" cy="332255"/>
                </a:xfrm>
                <a:prstGeom prst="rect">
                  <a:avLst/>
                </a:prstGeom>
              </p:spPr>
            </p:pic>
            <p:pic>
              <p:nvPicPr>
                <p:cNvPr id="20" name="Picture 6" descr="Image result for meb vektörel logo">
                  <a:extLst>
                    <a:ext uri="{FF2B5EF4-FFF2-40B4-BE49-F238E27FC236}">
                      <a16:creationId xmlns:a16="http://schemas.microsoft.com/office/drawing/2014/main" id="{BB362A6A-EDD9-42C7-8D56-72996C9A9E3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91336" y="5896326"/>
                  <a:ext cx="656253" cy="6562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3" t="19167" r="37576" b="31000"/>
              <a:stretch/>
            </p:blipFill>
            <p:spPr bwMode="auto">
              <a:xfrm>
                <a:off x="4318781" y="4293742"/>
                <a:ext cx="682648" cy="778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42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İl/İlçe Adı				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Okul Adı				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Öğretmenin Adı Soyadı		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Kampanyanın Adı		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lang="tr-TR" sz="1400" b="1" kern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lang="tr-TR" sz="1400" b="1" kern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r>
              <a:rPr lang="tr-TR" sz="900" kern="1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Lütfen yukarıda yer alan bilgileri eksiksiz biçimde doldurunuz.</a:t>
            </a: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06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>
            <a:extLst>
              <a:ext uri="{FF2B5EF4-FFF2-40B4-BE49-F238E27FC236}">
                <a16:creationId xmlns:a16="http://schemas.microsoft.com/office/drawing/2014/main" id="{5658B673-A614-8687-0F0D-E2FF08C8AA0E}"/>
              </a:ext>
            </a:extLst>
          </p:cNvPr>
          <p:cNvGrpSpPr/>
          <p:nvPr/>
        </p:nvGrpSpPr>
        <p:grpSpPr>
          <a:xfrm>
            <a:off x="3224667" y="586919"/>
            <a:ext cx="2694666" cy="3872680"/>
            <a:chOff x="3171756" y="586919"/>
            <a:chExt cx="2694666" cy="3872680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BF4EE93E-AFA2-1092-36E7-87BED68862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43" t="19167" r="37576" b="31000"/>
            <a:stretch/>
          </p:blipFill>
          <p:spPr bwMode="auto">
            <a:xfrm>
              <a:off x="3516059" y="2220899"/>
              <a:ext cx="2006060" cy="223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Resim 2">
              <a:extLst>
                <a:ext uri="{FF2B5EF4-FFF2-40B4-BE49-F238E27FC236}">
                  <a16:creationId xmlns:a16="http://schemas.microsoft.com/office/drawing/2014/main" id="{04D95EAA-6FC0-1690-7EB5-D399CF025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1756" y="586919"/>
              <a:ext cx="2694666" cy="17679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6841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3" y="386293"/>
            <a:ext cx="3544911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MEVCUT DURUM TESPİTİ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43A78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tr-TR" sz="1400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  <a:sym typeface="Nunito Sans ExtraBold"/>
              </a:rPr>
              <a:t>Bu slaytta kampanyanızın çözüm bulmak istediği problemi açık şekilde tanımlayınız.</a:t>
            </a:r>
          </a:p>
        </p:txBody>
      </p:sp>
    </p:spTree>
    <p:extLst>
      <p:ext uri="{BB962C8B-B14F-4D97-AF65-F5344CB8AC3E}">
        <p14:creationId xmlns:p14="http://schemas.microsoft.com/office/powerpoint/2010/main" val="222109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A62627-95C3-BDF0-067D-9079B858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501650"/>
            <a:ext cx="3868737" cy="3385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tr-TR" sz="1600" b="1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KAMPANYANIN KONUSU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224EEF0-A853-24C9-1178-ECA838AB2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130530"/>
            <a:ext cx="3868737" cy="3373437"/>
          </a:xfrm>
        </p:spPr>
        <p:txBody>
          <a:bodyPr>
            <a:normAutofit/>
          </a:bodyPr>
          <a:lstStyle/>
          <a:p>
            <a:r>
              <a:rPr lang="tr-TR" sz="1400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ssistant Light"/>
              </a:rPr>
              <a:t>Kampanyanızın konusunu, net ve anlaşılır şekilde bu bölümde anlatınız.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68C466A-7152-75F0-1E22-8F9A40A69A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130530"/>
            <a:ext cx="3887788" cy="3373437"/>
          </a:xfrm>
        </p:spPr>
        <p:txBody>
          <a:bodyPr>
            <a:normAutofit/>
          </a:bodyPr>
          <a:lstStyle/>
          <a:p>
            <a:r>
              <a:rPr lang="tr-TR" sz="1400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ssistant Light"/>
              </a:rPr>
              <a:t>Kampanyanızın amacını net ve anlaşılır şekilde bu bölümde açıklayınız.</a:t>
            </a:r>
          </a:p>
          <a:p>
            <a:endParaRPr lang="tr-TR" sz="1400" dirty="0">
              <a:solidFill>
                <a:srgbClr val="143A78"/>
              </a:solidFill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6DD8294-CAC3-F963-50E2-D3AFF02466FA}"/>
              </a:ext>
            </a:extLst>
          </p:cNvPr>
          <p:cNvSpPr txBox="1"/>
          <p:nvPr/>
        </p:nvSpPr>
        <p:spPr>
          <a:xfrm>
            <a:off x="4572000" y="501650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tr-TR" sz="1600" b="1" kern="1200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KAMPANYANIN AMACI</a:t>
            </a:r>
          </a:p>
        </p:txBody>
      </p:sp>
    </p:spTree>
    <p:extLst>
      <p:ext uri="{BB962C8B-B14F-4D97-AF65-F5344CB8AC3E}">
        <p14:creationId xmlns:p14="http://schemas.microsoft.com/office/powerpoint/2010/main" val="3970972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A62627-95C3-BDF0-067D-9079B858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501650"/>
            <a:ext cx="3868737" cy="3385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</a:pPr>
            <a:r>
              <a:rPr lang="tr-TR" sz="1600" b="1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KAMPANYANIN HEDEF KİTLESİ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224EEF0-A853-24C9-1178-ECA838AB2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268413"/>
            <a:ext cx="3941762" cy="32165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tr-TR" sz="1400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Kampanyanızın hedef kitlesini net ve anlaşılır şekilde belirtiniz.</a:t>
            </a:r>
          </a:p>
          <a:p>
            <a:r>
              <a:rPr lang="tr-TR" sz="1400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Kampanyanızın okulunuzun ve çevresinin temizlik ve hijyen ihtiyaçlarına uygunluğunu yazınız.</a:t>
            </a:r>
          </a:p>
          <a:p>
            <a:r>
              <a:rPr lang="tr-TR" sz="1400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Kampanyanızın ve düzenlediğiniz etkinliklerin, hedef kitlenin demografik ve motivasyonel özelliklerine uygunluğunu bu bölümde anlatınız.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68C466A-7152-75F0-1E22-8F9A40A69A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268413"/>
            <a:ext cx="3887788" cy="3216501"/>
          </a:xfrm>
        </p:spPr>
        <p:txBody>
          <a:bodyPr>
            <a:normAutofit/>
          </a:bodyPr>
          <a:lstStyle/>
          <a:p>
            <a:r>
              <a:rPr lang="tr-TR" sz="1400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Kampanya sürecinizde okulun iç paydaşları olan öğretmenler, veliler, okul aile birliği ve okul destek personeli ile yapılan iş birliklerini bu bölümde anlatınız.</a:t>
            </a:r>
          </a:p>
          <a:p>
            <a:r>
              <a:rPr lang="tr-TR" sz="1400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Kampanyanız süresince yerel yönetimler, sivil toplum kuruluşları, kamu kurumları, esnaf, diğer okullar gibi dış paydaşlarla yapılan iş birliklerini ve bu kurumlardan ilgili kişilerden alınan katkıları bu bölümde belirtiniz.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6DD8294-CAC3-F963-50E2-D3AFF02466FA}"/>
              </a:ext>
            </a:extLst>
          </p:cNvPr>
          <p:cNvSpPr txBox="1"/>
          <p:nvPr/>
        </p:nvSpPr>
        <p:spPr>
          <a:xfrm>
            <a:off x="4645027" y="501650"/>
            <a:ext cx="41105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tr-TR" sz="1600" b="1" kern="1200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SOSYAL PAYDAŞLAR / KAMPANYA KAPSAMINDA YAPILAN İŞ BİRLİKLERİ</a:t>
            </a:r>
          </a:p>
        </p:txBody>
      </p:sp>
    </p:spTree>
    <p:extLst>
      <p:ext uri="{BB962C8B-B14F-4D97-AF65-F5344CB8AC3E}">
        <p14:creationId xmlns:p14="http://schemas.microsoft.com/office/powerpoint/2010/main" val="3864808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D9618-1AA0-41ED-86A6-9AA79DA7A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>
            <a:extLst>
              <a:ext uri="{FF2B5EF4-FFF2-40B4-BE49-F238E27FC236}">
                <a16:creationId xmlns:a16="http://schemas.microsoft.com/office/drawing/2014/main" id="{21587645-EE16-24D6-F1A8-A46D105C176D}"/>
              </a:ext>
            </a:extLst>
          </p:cNvPr>
          <p:cNvGrpSpPr/>
          <p:nvPr/>
        </p:nvGrpSpPr>
        <p:grpSpPr>
          <a:xfrm>
            <a:off x="3319164" y="853125"/>
            <a:ext cx="2505673" cy="3606474"/>
            <a:chOff x="3266252" y="853125"/>
            <a:chExt cx="2505673" cy="3606474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1601A366-B71B-5EA9-AFAA-6B8BAFF4F8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43" t="19167" r="37576" b="31000"/>
            <a:stretch/>
          </p:blipFill>
          <p:spPr bwMode="auto">
            <a:xfrm>
              <a:off x="3516059" y="2220899"/>
              <a:ext cx="2006060" cy="223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Resim 5">
              <a:extLst>
                <a:ext uri="{FF2B5EF4-FFF2-40B4-BE49-F238E27FC236}">
                  <a16:creationId xmlns:a16="http://schemas.microsoft.com/office/drawing/2014/main" id="{BFA26471-E8AA-248D-C50F-1C601FCBA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66252" y="853125"/>
              <a:ext cx="2505673" cy="1225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467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A62627-95C3-BDF0-067D-9079B858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501650"/>
            <a:ext cx="3868737" cy="3385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tr-TR" sz="1600" b="1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KAMPANYA STRATEJİSİ</a:t>
            </a:r>
            <a:endParaRPr lang="tr-TR" sz="1600" b="1" dirty="0">
              <a:ln w="1905"/>
              <a:solidFill>
                <a:srgbClr val="143A7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224EEF0-A853-24C9-1178-ECA838AB2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9148" y="1185285"/>
            <a:ext cx="7506761" cy="32019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tr-TR" sz="1400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Kampanyanızın uzun vadede yaratacağı etkiyi,</a:t>
            </a:r>
          </a:p>
          <a:p>
            <a:r>
              <a:rPr lang="tr-TR" sz="1400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Yapılan uygulamaların kampanya sona erdikten sonra da devam edebilirliğini,</a:t>
            </a:r>
          </a:p>
          <a:p>
            <a:r>
              <a:rPr lang="tr-TR" sz="1400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Kampanyanızın sadece okul içinde değil okulun bulunduğu bölgede/çevrede yaratacağı etkiyi,</a:t>
            </a:r>
          </a:p>
          <a:p>
            <a:r>
              <a:rPr lang="tr-TR" sz="1400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Kampanyanızın "Bireysel Hijyen" ve "Çevresel Hijyen" konularında kapsayıcılığını,</a:t>
            </a:r>
          </a:p>
          <a:p>
            <a:r>
              <a:rPr lang="tr-TR" sz="1400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Kampanyanızın temizlik ve hijyen konularına getirdiği özgün ve yaratıcı yaklaşımı,</a:t>
            </a:r>
          </a:p>
          <a:p>
            <a:r>
              <a:rPr lang="tr-TR" sz="1400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Kampanyanızın içerdiği farklı ve yenilikçi fikirleri bu slaytta açıklayınız.</a:t>
            </a:r>
          </a:p>
        </p:txBody>
      </p:sp>
    </p:spTree>
    <p:extLst>
      <p:ext uri="{BB962C8B-B14F-4D97-AF65-F5344CB8AC3E}">
        <p14:creationId xmlns:p14="http://schemas.microsoft.com/office/powerpoint/2010/main" val="1730972951"/>
      </p:ext>
    </p:extLst>
  </p:cSld>
  <p:clrMapOvr>
    <a:masterClrMapping/>
  </p:clrMapOvr>
</p:sld>
</file>

<file path=ppt/theme/theme1.xml><?xml version="1.0" encoding="utf-8"?>
<a:theme xmlns:a="http://schemas.openxmlformats.org/drawingml/2006/main" name="Marketing Newsletter">
  <a:themeElements>
    <a:clrScheme name="Simple Light">
      <a:dk1>
        <a:srgbClr val="143A78"/>
      </a:dk1>
      <a:lt1>
        <a:srgbClr val="F3F3F3"/>
      </a:lt1>
      <a:dk2>
        <a:srgbClr val="D9D9D9"/>
      </a:dk2>
      <a:lt2>
        <a:srgbClr val="2E5FAF"/>
      </a:lt2>
      <a:accent1>
        <a:srgbClr val="143A78"/>
      </a:accent1>
      <a:accent2>
        <a:srgbClr val="0A419B"/>
      </a:accent2>
      <a:accent3>
        <a:srgbClr val="EE5C00"/>
      </a:accent3>
      <a:accent4>
        <a:srgbClr val="6C98DF"/>
      </a:accent4>
      <a:accent5>
        <a:srgbClr val="004BC5"/>
      </a:accent5>
      <a:accent6>
        <a:srgbClr val="143A78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13140</TotalTime>
  <Words>621</Words>
  <Application>Microsoft Office PowerPoint</Application>
  <PresentationFormat>Ekran Gösterisi (16:9)</PresentationFormat>
  <Paragraphs>72</Paragraphs>
  <Slides>23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23</vt:i4>
      </vt:variant>
    </vt:vector>
  </HeadingPairs>
  <TitlesOfParts>
    <vt:vector size="31" baseType="lpstr">
      <vt:lpstr>Nunito Sans</vt:lpstr>
      <vt:lpstr>Calibri Light</vt:lpstr>
      <vt:lpstr>Assistant Light</vt:lpstr>
      <vt:lpstr>Arial</vt:lpstr>
      <vt:lpstr>Nunito Sans ExtraBold</vt:lpstr>
      <vt:lpstr>Calibri</vt:lpstr>
      <vt:lpstr>Marketing Newsletter</vt:lpstr>
      <vt:lpstr>Özel Tasarım</vt:lpstr>
      <vt:lpstr>PowerPoint Sunusu</vt:lpstr>
      <vt:lpstr>PowerPoint Sunusu</vt:lpstr>
      <vt:lpstr>PowerPoint Sunusu</vt:lpstr>
      <vt:lpstr>PowerPoint Sunusu</vt:lpstr>
      <vt:lpstr>MEVCUT DURUM TESPİTİ</vt:lpstr>
      <vt:lpstr>KAMPANYANIN KONUSU</vt:lpstr>
      <vt:lpstr>KAMPANYANIN HEDEF KİTLESİ</vt:lpstr>
      <vt:lpstr>PowerPoint Sunusu</vt:lpstr>
      <vt:lpstr>KAMPANYA STRATEJİSİ</vt:lpstr>
      <vt:lpstr>KAMPANYA STRATEJİSİ</vt:lpstr>
      <vt:lpstr>ZAMANLAMA / KAMPANYA TAKVİMİ</vt:lpstr>
      <vt:lpstr>PowerPoint Sunusu</vt:lpstr>
      <vt:lpstr>KAMPANYA UYGULAMA SÜRECİ</vt:lpstr>
      <vt:lpstr>KAMPANYA UYGULAMA SÜRECİ</vt:lpstr>
      <vt:lpstr>KAMPANYA İLETİŞİM ve GÖRÜNÜRLÜK MATERYALLERİ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SONUÇ VE DEĞERLENDİRME</vt:lpstr>
      <vt:lpstr>Teşekkür ederiz…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 NEWSLETTER</dc:title>
  <dc:creator>Elif</dc:creator>
  <cp:lastModifiedBy>k9oi8</cp:lastModifiedBy>
  <cp:revision>425</cp:revision>
  <dcterms:modified xsi:type="dcterms:W3CDTF">2025-04-28T07:51:59Z</dcterms:modified>
</cp:coreProperties>
</file>